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sldIdLst>
    <p:sldId id="257" r:id="rId4"/>
    <p:sldId id="279" r:id="rId6"/>
    <p:sldId id="280" r:id="rId7"/>
    <p:sldId id="281" r:id="rId8"/>
    <p:sldId id="283" r:id="rId9"/>
  </p:sldIdLst>
  <p:sldSz cx="12192000" cy="6858000"/>
  <p:notesSz cx="6858000" cy="9144000"/>
  <p:custDataLst>
    <p:tags r:id="rId1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3" Type="http://schemas.openxmlformats.org/officeDocument/2006/relationships/tags" Target="tags/tag87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0" Type="http://schemas.openxmlformats.org/officeDocument/2006/relationships/tags" Target="../tags/tag7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tags" Target="../tags/tag16.xml"/><Relationship Id="rId7" Type="http://schemas.openxmlformats.org/officeDocument/2006/relationships/image" Target="../media/image5.png"/><Relationship Id="rId6" Type="http://schemas.openxmlformats.org/officeDocument/2006/relationships/tags" Target="../tags/tag15.xml"/><Relationship Id="rId5" Type="http://schemas.openxmlformats.org/officeDocument/2006/relationships/image" Target="../media/image4.png"/><Relationship Id="rId4" Type="http://schemas.openxmlformats.org/officeDocument/2006/relationships/tags" Target="../tags/tag14.xml"/><Relationship Id="rId3" Type="http://schemas.openxmlformats.org/officeDocument/2006/relationships/image" Target="../media/image3.png"/><Relationship Id="rId2" Type="http://schemas.openxmlformats.org/officeDocument/2006/relationships/tags" Target="../tags/tag13.xml"/><Relationship Id="rId13" Type="http://schemas.openxmlformats.org/officeDocument/2006/relationships/tags" Target="../tags/tag20.xml"/><Relationship Id="rId12" Type="http://schemas.openxmlformats.org/officeDocument/2006/relationships/tags" Target="../tags/tag19.xml"/><Relationship Id="rId11" Type="http://schemas.openxmlformats.org/officeDocument/2006/relationships/tags" Target="../tags/tag18.xml"/><Relationship Id="rId10" Type="http://schemas.openxmlformats.org/officeDocument/2006/relationships/tags" Target="../tags/tag17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25.xml"/><Relationship Id="rId8" Type="http://schemas.openxmlformats.org/officeDocument/2006/relationships/tags" Target="../tags/tag24.xml"/><Relationship Id="rId7" Type="http://schemas.openxmlformats.org/officeDocument/2006/relationships/image" Target="../media/image8.png"/><Relationship Id="rId6" Type="http://schemas.openxmlformats.org/officeDocument/2006/relationships/tags" Target="../tags/tag23.xml"/><Relationship Id="rId5" Type="http://schemas.openxmlformats.org/officeDocument/2006/relationships/image" Target="../media/image7.png"/><Relationship Id="rId4" Type="http://schemas.openxmlformats.org/officeDocument/2006/relationships/tags" Target="../tags/tag22.xml"/><Relationship Id="rId3" Type="http://schemas.openxmlformats.org/officeDocument/2006/relationships/image" Target="../media/image3.png"/><Relationship Id="rId2" Type="http://schemas.openxmlformats.org/officeDocument/2006/relationships/tags" Target="../tags/tag21.xml"/><Relationship Id="rId12" Type="http://schemas.openxmlformats.org/officeDocument/2006/relationships/tags" Target="../tags/tag28.xml"/><Relationship Id="rId11" Type="http://schemas.openxmlformats.org/officeDocument/2006/relationships/tags" Target="../tags/tag27.xml"/><Relationship Id="rId10" Type="http://schemas.openxmlformats.org/officeDocument/2006/relationships/tags" Target="../tags/tag26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34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42.xml"/><Relationship Id="rId8" Type="http://schemas.openxmlformats.org/officeDocument/2006/relationships/tags" Target="../tags/tag41.xml"/><Relationship Id="rId7" Type="http://schemas.openxmlformats.org/officeDocument/2006/relationships/tags" Target="../tags/tag40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53.xml"/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58.xml"/><Relationship Id="rId5" Type="http://schemas.openxmlformats.org/officeDocument/2006/relationships/tags" Target="../tags/tag57.xml"/><Relationship Id="rId4" Type="http://schemas.openxmlformats.org/officeDocument/2006/relationships/tags" Target="../tags/tag56.xml"/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64.xml"/><Relationship Id="rId8" Type="http://schemas.openxmlformats.org/officeDocument/2006/relationships/tags" Target="../tags/tag63.xml"/><Relationship Id="rId7" Type="http://schemas.openxmlformats.org/officeDocument/2006/relationships/tags" Target="../tags/tag62.xml"/><Relationship Id="rId6" Type="http://schemas.openxmlformats.org/officeDocument/2006/relationships/tags" Target="../tags/tag61.xml"/><Relationship Id="rId5" Type="http://schemas.openxmlformats.org/officeDocument/2006/relationships/image" Target="../media/image9.png"/><Relationship Id="rId4" Type="http://schemas.openxmlformats.org/officeDocument/2006/relationships/tags" Target="../tags/tag60.xml"/><Relationship Id="rId3" Type="http://schemas.openxmlformats.org/officeDocument/2006/relationships/image" Target="../media/image1.png"/><Relationship Id="rId2" Type="http://schemas.openxmlformats.org/officeDocument/2006/relationships/tags" Target="../tags/tag59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/Users/wangweisen/Desktop/封面页_设计模板87.png封面页_设计模板87"/>
          <p:cNvPicPr/>
          <p:nvPr userDrawn="1">
            <p:custDataLst>
              <p:tags r:id="rId2"/>
            </p:custDataLst>
          </p:nvPr>
        </p:nvPicPr>
        <p:blipFill>
          <a:blip r:embed="rId3"/>
          <a:srcRect t="2142"/>
          <a:stretch>
            <a:fillRect/>
          </a:stretch>
        </p:blipFill>
        <p:spPr>
          <a:xfrm>
            <a:off x="1270" y="0"/>
            <a:ext cx="12189460" cy="6858000"/>
          </a:xfrm>
          <a:prstGeom prst="rect">
            <a:avLst/>
          </a:prstGeom>
        </p:spPr>
      </p:pic>
      <p:pic>
        <p:nvPicPr>
          <p:cNvPr id="13" name="图片 12" descr="/Users/wangweisen/Desktop/书.png书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5"/>
          <a:srcRect/>
          <a:stretch>
            <a:fillRect/>
          </a:stretch>
        </p:blipFill>
        <p:spPr>
          <a:xfrm>
            <a:off x="3305493" y="3590662"/>
            <a:ext cx="5568315" cy="326733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6"/>
            </p:custDataLst>
          </p:nvPr>
        </p:nvSpPr>
        <p:spPr>
          <a:xfrm>
            <a:off x="685800" y="1013931"/>
            <a:ext cx="10820400" cy="1800000"/>
          </a:xfrm>
        </p:spPr>
        <p:txBody>
          <a:bodyPr wrap="square" anchor="b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5800" b="0">
                <a:solidFill>
                  <a:schemeClr val="lt1">
                    <a:lumMod val="100000"/>
                  </a:schemeClr>
                </a:solidFill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0"/>
            </p:custDataLst>
          </p:nvPr>
        </p:nvSpPr>
        <p:spPr>
          <a:xfrm>
            <a:off x="685798" y="2931456"/>
            <a:ext cx="10820400" cy="504000"/>
          </a:xfrm>
        </p:spPr>
        <p:txBody>
          <a:bodyPr wrap="square" anchor="ctr" anchorCtr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800">
                <a:solidFill>
                  <a:schemeClr val="lt1">
                    <a:lumMod val="10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atalo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/Users/wangweisen/Desktop/封面页_设计模板87.png封面页_设计模板87"/>
          <p:cNvPicPr/>
          <p:nvPr userDrawn="1">
            <p:custDataLst>
              <p:tags r:id="rId2"/>
            </p:custDataLst>
          </p:nvPr>
        </p:nvPicPr>
        <p:blipFill>
          <a:blip r:embed="rId3"/>
          <a:srcRect/>
          <a:stretch>
            <a:fillRect/>
          </a:stretch>
        </p:blipFill>
        <p:spPr>
          <a:xfrm>
            <a:off x="1200" y="159"/>
            <a:ext cx="12189600" cy="6857683"/>
          </a:xfrm>
          <a:prstGeom prst="rect">
            <a:avLst/>
          </a:prstGeom>
        </p:spPr>
      </p:pic>
      <p:pic>
        <p:nvPicPr>
          <p:cNvPr id="11" name="图片 10" descr="/Users/wangweisen/Desktop/球.png球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5"/>
          <a:srcRect/>
          <a:stretch>
            <a:fillRect/>
          </a:stretch>
        </p:blipFill>
        <p:spPr>
          <a:xfrm>
            <a:off x="0" y="5244447"/>
            <a:ext cx="1798320" cy="1613553"/>
          </a:xfrm>
          <a:prstGeom prst="rect">
            <a:avLst/>
          </a:prstGeom>
        </p:spPr>
      </p:pic>
      <p:pic>
        <p:nvPicPr>
          <p:cNvPr id="12" name="图片 11" descr="/Users/wangweisen/Desktop/眼镜.png眼镜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7"/>
          <a:srcRect/>
          <a:stretch>
            <a:fillRect/>
          </a:stretch>
        </p:blipFill>
        <p:spPr>
          <a:xfrm>
            <a:off x="10393680" y="0"/>
            <a:ext cx="1798320" cy="1134442"/>
          </a:xfrm>
          <a:prstGeom prst="rect">
            <a:avLst/>
          </a:prstGeom>
        </p:spPr>
      </p:pic>
      <p:pic>
        <p:nvPicPr>
          <p:cNvPr id="13" name="图片 12" descr="/Users/wangweisen/Desktop/灯泡.png灯泡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>
          <a:blip r:embed="rId9"/>
          <a:srcRect/>
          <a:stretch>
            <a:fillRect/>
          </a:stretch>
        </p:blipFill>
        <p:spPr>
          <a:xfrm>
            <a:off x="0" y="0"/>
            <a:ext cx="1367155" cy="97689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0"/>
            </p:custDataLst>
          </p:nvPr>
        </p:nvSpPr>
        <p:spPr>
          <a:xfrm>
            <a:off x="1765300" y="1438910"/>
            <a:ext cx="2273935" cy="914400"/>
          </a:xfrm>
        </p:spPr>
        <p:txBody>
          <a:bodyPr vert="horz" wrap="square" lIns="0" rtlCol="0" anchor="b" anchorCtr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lang="en-US" spc="0" baseline="0" dirty="0">
                <a:solidFill>
                  <a:schemeClr val="lt1">
                    <a:lumMod val="100000"/>
                  </a:schemeClr>
                </a:solidFill>
                <a:latin typeface="+mj-lt"/>
              </a:defRPr>
            </a:lvl1pPr>
          </a:lstStyle>
          <a:p>
            <a:pPr marL="0" lvl="0" algn="ctr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/Users/wangweisen/Desktop/封面页_设计模板87.png封面页_设计模板87"/>
          <p:cNvPicPr/>
          <p:nvPr userDrawn="1">
            <p:custDataLst>
              <p:tags r:id="rId2"/>
            </p:custDataLst>
          </p:nvPr>
        </p:nvPicPr>
        <p:blipFill>
          <a:blip r:embed="rId3"/>
          <a:srcRect/>
          <a:stretch>
            <a:fillRect/>
          </a:stretch>
        </p:blipFill>
        <p:spPr>
          <a:xfrm>
            <a:off x="1200" y="159"/>
            <a:ext cx="12189600" cy="6857683"/>
          </a:xfrm>
          <a:prstGeom prst="rect">
            <a:avLst/>
          </a:prstGeom>
        </p:spPr>
      </p:pic>
      <p:pic>
        <p:nvPicPr>
          <p:cNvPr id="10" name="图片 9" descr="图层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0" y="1585839"/>
            <a:ext cx="511162" cy="2307101"/>
          </a:xfrm>
          <a:prstGeom prst="rect">
            <a:avLst/>
          </a:prstGeom>
        </p:spPr>
      </p:pic>
      <p:pic>
        <p:nvPicPr>
          <p:cNvPr id="11" name="图片 10" descr="/Users/wangweisen/Desktop/书.png书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7"/>
          <a:srcRect/>
          <a:stretch>
            <a:fillRect/>
          </a:stretch>
        </p:blipFill>
        <p:spPr>
          <a:xfrm>
            <a:off x="7541247" y="3564890"/>
            <a:ext cx="4650740" cy="329311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8"/>
            </p:custDataLst>
          </p:nvPr>
        </p:nvSpPr>
        <p:spPr>
          <a:xfrm>
            <a:off x="711200" y="2641600"/>
            <a:ext cx="8743950" cy="1509379"/>
          </a:xfrm>
          <a:noFill/>
        </p:spPr>
        <p:txBody>
          <a:bodyPr vert="horz" wrap="square" lIns="0" tIns="0" rIns="0" bIns="0" rtlCol="0" anchor="b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kumimoji="0" lang="en-US" sz="5400" b="0" i="0" u="none" strike="noStrike" kern="0" cap="none" spc="0" normalizeH="0" baseline="0" noProof="1" dirty="0">
                <a:solidFill>
                  <a:schemeClr val="lt1"/>
                </a:solidFill>
                <a:uFillTx/>
                <a:latin typeface="+mj-lt"/>
              </a:defRPr>
            </a:lvl1pPr>
          </a:lstStyle>
          <a:p>
            <a:pPr marL="0" marR="0" lvl="0" algn="ctr" fontAlgn="auto"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9"/>
            </p:custDataLst>
          </p:nvPr>
        </p:nvSpPr>
        <p:spPr>
          <a:xfrm>
            <a:off x="711200" y="646328"/>
            <a:ext cx="8743950" cy="1824574"/>
          </a:xfrm>
          <a:noFill/>
        </p:spPr>
        <p:txBody>
          <a:bodyPr wrap="none" lIns="0" tIns="0" rIns="0" bIns="0"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lang="en-US" sz="8000" b="0" spc="0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</a:defRPr>
            </a:lvl1pPr>
          </a:lstStyle>
          <a:p>
            <a:pPr marL="0" lvl="0" algn="ctr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 hasCustomPrompt="1"/>
            <p:custDataLst>
              <p:tags r:id="rId2"/>
            </p:custDataLst>
          </p:nvPr>
        </p:nvSpPr>
        <p:spPr>
          <a:xfrm>
            <a:off x="694800" y="1233488"/>
            <a:ext cx="5181600" cy="4944112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3"/>
            </p:custDataLst>
          </p:nvPr>
        </p:nvSpPr>
        <p:spPr>
          <a:xfrm>
            <a:off x="6313200" y="1233488"/>
            <a:ext cx="5181600" cy="4944112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8" name="标题 7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694800" y="360000"/>
            <a:ext cx="10800000" cy="720000"/>
          </a:xfrm>
        </p:spPr>
        <p:txBody>
          <a:bodyPr/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94800" y="1246687"/>
            <a:ext cx="5157787" cy="376959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3"/>
            </p:custDataLst>
          </p:nvPr>
        </p:nvSpPr>
        <p:spPr>
          <a:xfrm>
            <a:off x="694800" y="1740878"/>
            <a:ext cx="5157787" cy="4448786"/>
          </a:xfrm>
        </p:spPr>
        <p:txBody>
          <a:bodyPr wrap="square">
            <a:normAutofit/>
          </a:bodyPr>
          <a:lstStyle>
            <a:lvl1pPr>
              <a:defRPr sz="220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311612" y="1246687"/>
            <a:ext cx="5183188" cy="376959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  <p:custDataLst>
              <p:tags r:id="rId5"/>
            </p:custDataLst>
          </p:nvPr>
        </p:nvSpPr>
        <p:spPr>
          <a:xfrm>
            <a:off x="6311612" y="1740878"/>
            <a:ext cx="5183188" cy="4448786"/>
          </a:xfrm>
        </p:spPr>
        <p:txBody>
          <a:bodyPr wrap="square">
            <a:normAutofit/>
          </a:bodyPr>
          <a:lstStyle>
            <a:lvl1pPr>
              <a:defRPr sz="220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10" name="标题 9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694800" y="360000"/>
            <a:ext cx="10800000" cy="720000"/>
          </a:xfrm>
        </p:spPr>
        <p:txBody>
          <a:bodyPr/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11" name="日期占位符 10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>
          <a:xfrm>
            <a:off x="838200" y="360000"/>
            <a:ext cx="10515600" cy="5817600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94800" y="1233488"/>
            <a:ext cx="10811400" cy="431189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000" b="0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4" name="标题 3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/Users/wangweisen/Desktop/封面页_设计模板87.png封面页_设计模板87"/>
          <p:cNvPicPr/>
          <p:nvPr userDrawn="1">
            <p:custDataLst>
              <p:tags r:id="rId2"/>
            </p:custDataLst>
          </p:nvPr>
        </p:nvPicPr>
        <p:blipFill>
          <a:blip r:embed="rId3"/>
          <a:srcRect t="2142"/>
          <a:stretch>
            <a:fillRect/>
          </a:stretch>
        </p:blipFill>
        <p:spPr>
          <a:xfrm>
            <a:off x="1270" y="0"/>
            <a:ext cx="12189460" cy="6858000"/>
          </a:xfrm>
          <a:prstGeom prst="rect">
            <a:avLst/>
          </a:prstGeom>
        </p:spPr>
      </p:pic>
      <p:pic>
        <p:nvPicPr>
          <p:cNvPr id="13" name="图片 12" descr="/Users/wangweisen/Desktop/花.png花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5"/>
          <a:srcRect/>
          <a:stretch>
            <a:fillRect/>
          </a:stretch>
        </p:blipFill>
        <p:spPr>
          <a:xfrm>
            <a:off x="7627623" y="3783"/>
            <a:ext cx="3853177" cy="576965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6"/>
            </p:custDataLst>
          </p:nvPr>
        </p:nvSpPr>
        <p:spPr>
          <a:xfrm>
            <a:off x="1136015" y="2019300"/>
            <a:ext cx="6229985" cy="2355850"/>
          </a:xfrm>
        </p:spPr>
        <p:txBody>
          <a:bodyPr wrap="square" anchor="ctr">
            <a:norm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6000"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F26B5-172A-4DC2-B0B7-181CFC56B87C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2" Type="http://schemas.openxmlformats.org/officeDocument/2006/relationships/theme" Target="../theme/theme2.xml"/><Relationship Id="rId21" Type="http://schemas.openxmlformats.org/officeDocument/2006/relationships/tags" Target="../tags/tag71.xml"/><Relationship Id="rId20" Type="http://schemas.openxmlformats.org/officeDocument/2006/relationships/tags" Target="../tags/tag70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69.xml"/><Relationship Id="rId18" Type="http://schemas.openxmlformats.org/officeDocument/2006/relationships/tags" Target="../tags/tag68.xml"/><Relationship Id="rId17" Type="http://schemas.openxmlformats.org/officeDocument/2006/relationships/tags" Target="../tags/tag67.xml"/><Relationship Id="rId16" Type="http://schemas.openxmlformats.org/officeDocument/2006/relationships/tags" Target="../tags/tag66.xml"/><Relationship Id="rId15" Type="http://schemas.openxmlformats.org/officeDocument/2006/relationships/image" Target="../media/image3.png"/><Relationship Id="rId14" Type="http://schemas.openxmlformats.org/officeDocument/2006/relationships/tags" Target="../tags/tag6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/Users/wangweisen/Desktop/封面页_设计模板87.png封面页_设计模板87"/>
          <p:cNvPicPr/>
          <p:nvPr userDrawn="1">
            <p:custDataLst>
              <p:tags r:id="rId14"/>
            </p:custDataLst>
          </p:nvPr>
        </p:nvPicPr>
        <p:blipFill>
          <a:blip r:embed="rId15"/>
          <a:srcRect/>
          <a:stretch>
            <a:fillRect/>
          </a:stretch>
        </p:blipFill>
        <p:spPr>
          <a:xfrm>
            <a:off x="1200" y="0"/>
            <a:ext cx="12189600" cy="6858000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  <p:custDataLst>
              <p:tags r:id="rId16"/>
            </p:custDataLst>
          </p:nvPr>
        </p:nvSpPr>
        <p:spPr>
          <a:xfrm>
            <a:off x="69480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7"/>
            </p:custDataLst>
          </p:nvPr>
        </p:nvSpPr>
        <p:spPr>
          <a:xfrm>
            <a:off x="694800" y="1233488"/>
            <a:ext cx="10811400" cy="494411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8"/>
            </p:custDataLst>
          </p:nvPr>
        </p:nvSpPr>
        <p:spPr>
          <a:xfrm>
            <a:off x="694800" y="6356350"/>
            <a:ext cx="2743200" cy="365125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9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0"/>
            </p:custDataLst>
          </p:nvPr>
        </p:nvSpPr>
        <p:spPr>
          <a:xfrm>
            <a:off x="8763000" y="6356350"/>
            <a:ext cx="2743200" cy="365125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</a:fld>
            <a:endParaRPr lang="en-US"/>
          </a:p>
        </p:txBody>
      </p:sp>
      <p:sp>
        <p:nvSpPr>
          <p:cNvPr id="8" name="KSO_TEMPLATE" hidden="1"/>
          <p:cNvSpPr/>
          <p:nvPr userDrawn="1">
            <p:custDataLst>
              <p:tags r:id="rId21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lt1">
              <a:lumMod val="100000"/>
            </a:schemeClr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lt1">
              <a:lumMod val="100000"/>
            </a:schemeClr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lt1">
              <a:lumMod val="10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tags" Target="../tags/tag72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tags" Target="../tags/tag75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" Type="http://schemas.openxmlformats.org/officeDocument/2006/relationships/tags" Target="../tags/tag7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83.xml"/><Relationship Id="rId1" Type="http://schemas.openxmlformats.org/officeDocument/2006/relationships/tags" Target="../tags/tag82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9.xml"/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" Type="http://schemas.openxmlformats.org/officeDocument/2006/relationships/tags" Target="../tags/tag8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685800" y="2025650"/>
            <a:ext cx="10820400" cy="1809115"/>
          </a:xfr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>
            <a:normAutofit/>
            <a:scene3d>
              <a:camera prst="orthographicFront"/>
              <a:lightRig rig="threePt" dir="t"/>
            </a:scene3d>
          </a:bodyPr>
          <a:p>
            <a:pPr marL="0" indent="0" algn="ctr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5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charset="0"/>
                <a:cs typeface="Helvetica" charset="0"/>
              </a:rPr>
              <a:t>University Course Management System</a:t>
            </a:r>
            <a:endParaRPr lang="en-US" sz="5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charset="0"/>
              <a:cs typeface="Helvetica" charset="0"/>
            </a:endParaRPr>
          </a:p>
        </p:txBody>
      </p:sp>
      <p:sp>
        <p:nvSpPr>
          <p:cNvPr id="12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777875" y="245745"/>
            <a:ext cx="10820400" cy="1340485"/>
          </a:xfrm>
        </p:spPr>
        <p:txBody>
          <a:bodyPr>
            <a:normAutofit/>
          </a:bodyPr>
          <a:p>
            <a:pPr marL="0" indent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sz="1600">
                <a:solidFill>
                  <a:schemeClr val="tx1"/>
                </a:solidFill>
                <a:latin typeface="Helvetica" charset="0"/>
                <a:ea typeface="Helvetica Neue" panose="020B0604020202020204"/>
                <a:cs typeface="Helvetica" charset="0"/>
                <a:sym typeface="Helvetica Neue" panose="020B0604020202020204"/>
              </a:rPr>
              <a:t>Database Development with PL/SQL INSY 8311</a:t>
            </a:r>
            <a:endParaRPr lang="en-US" sz="1600">
              <a:latin typeface="Helvetica" charset="0"/>
              <a:cs typeface="Helvetica" charset="0"/>
            </a:endParaRPr>
          </a:p>
          <a:p>
            <a:pPr marL="0" indent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sz="1600">
                <a:latin typeface="Helvetica" charset="0"/>
                <a:cs typeface="Helvetica" charset="0"/>
              </a:rPr>
              <a:t>Praise MUTIJIMA</a:t>
            </a:r>
            <a:endParaRPr lang="en-US" sz="1600">
              <a:latin typeface="Helvetica" charset="0"/>
              <a:cs typeface="Helvetica" charset="0"/>
            </a:endParaRPr>
          </a:p>
          <a:p>
            <a:pPr marL="0" indent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sz="1600">
                <a:latin typeface="Helvetica" charset="0"/>
                <a:cs typeface="Helvetica" charset="0"/>
              </a:rPr>
              <a:t>25954</a:t>
            </a:r>
            <a:endParaRPr lang="en-US" sz="1600">
              <a:latin typeface="Helvetica" charset="0"/>
              <a:cs typeface="Helvetica" charset="0"/>
            </a:endParaRPr>
          </a:p>
        </p:txBody>
      </p:sp>
      <p:sp>
        <p:nvSpPr>
          <p:cNvPr id="4" name="Google Shape;21;p3"/>
          <p:cNvSpPr/>
          <p:nvPr/>
        </p:nvSpPr>
        <p:spPr>
          <a:xfrm>
            <a:off x="2453005" y="321945"/>
            <a:ext cx="7286625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Clr>
                <a:srgbClr val="000614"/>
              </a:buClr>
              <a:buSzPts val="2700"/>
              <a:buFont typeface="Manrope Medium"/>
              <a:buNone/>
            </a:pPr>
            <a:endParaRPr lang="en-US" sz="1600" i="0" u="none" strike="noStrike" cap="none">
              <a:solidFill>
                <a:schemeClr val="tx1"/>
              </a:solidFill>
              <a:latin typeface="Helvetica" charset="0"/>
              <a:ea typeface="Helvetica Neue" panose="020B0604020202020204"/>
              <a:cs typeface="Helvetica" charset="0"/>
              <a:sym typeface="Helvetica Neue" panose="020B0604020202020204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23545" y="534035"/>
            <a:ext cx="5850255" cy="787400"/>
          </a:xfrm>
        </p:spPr>
        <p:txBody>
          <a:bodyPr>
            <a:normAutofit/>
            <a:scene3d>
              <a:camera prst="orthographicFront"/>
              <a:lightRig rig="threePt" dir="t"/>
            </a:scene3d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4400" u="sng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charset="0"/>
                <a:cs typeface="Helvetica" charset="0"/>
              </a:rPr>
              <a:t>PROBLEM</a:t>
            </a:r>
            <a:endParaRPr lang="en-US" sz="4400" u="sng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charset="0"/>
              <a:cs typeface="Helvetica" charset="0"/>
            </a:endParaRPr>
          </a:p>
        </p:txBody>
      </p:sp>
      <p:sp>
        <p:nvSpPr>
          <p:cNvPr id="2" name="标题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423545" y="3196590"/>
            <a:ext cx="6024880" cy="770255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  <a:scene3d>
              <a:camera prst="orthographicFront"/>
              <a:lightRig rig="threePt" dir="t"/>
            </a:scene3d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kern="1200">
                <a:solidFill>
                  <a:schemeClr val="lt1">
                    <a:lumMod val="10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4400" u="sng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charset="0"/>
                <a:cs typeface="Helvetica" charset="0"/>
              </a:rPr>
              <a:t>CHALLENGES</a:t>
            </a:r>
            <a:endParaRPr lang="en-US" sz="4400" u="sng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charset="0"/>
              <a:cs typeface="Helvetica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19455" y="1445895"/>
            <a:ext cx="581279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en-GB" dirty="0">
                <a:latin typeface="Helvetica" charset="0"/>
                <a:cs typeface="Helvetica" charset="0"/>
              </a:rPr>
              <a:t>Universities struggle with managing course registration, scheduling, and grading efficiently. </a:t>
            </a:r>
            <a:endParaRPr lang="en-US" altLang="en-GB" dirty="0">
              <a:latin typeface="Helvetica" charset="0"/>
              <a:cs typeface="Helvetica" charset="0"/>
            </a:endParaRP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altLang="en-GB" dirty="0">
              <a:latin typeface="Helvetica" charset="0"/>
              <a:cs typeface="Helvetica" charset="0"/>
            </a:endParaRP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en-GB" dirty="0">
                <a:latin typeface="Helvetica" charset="0"/>
                <a:cs typeface="Helvetica" charset="0"/>
              </a:rPr>
              <a:t>Manual processes cause delays, scheduling conflicts, and errors in student records.</a:t>
            </a:r>
            <a:endParaRPr lang="en-US" altLang="en-GB" dirty="0">
              <a:latin typeface="Helvetica" charset="0"/>
              <a:cs typeface="Helvetica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719455" y="3966845"/>
            <a:ext cx="5727700" cy="1922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GB" dirty="0">
                <a:latin typeface="Helvetica" charset="0"/>
                <a:cs typeface="Helvetica" charset="0"/>
              </a:rPr>
              <a:t>Inefficient course registration process.</a:t>
            </a:r>
            <a:endParaRPr lang="en-US" altLang="en-GB" dirty="0">
              <a:latin typeface="Helvetica" charset="0"/>
              <a:cs typeface="Helvetica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GB" dirty="0">
                <a:latin typeface="Helvetica" charset="0"/>
                <a:cs typeface="Helvetica" charset="0"/>
              </a:rPr>
              <a:t>Difficulty in managing class schedules and avoiding conflicts.</a:t>
            </a:r>
            <a:endParaRPr lang="en-US" altLang="en-GB" dirty="0">
              <a:latin typeface="Helvetica" charset="0"/>
              <a:cs typeface="Helvetica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GB" dirty="0">
                <a:latin typeface="Helvetica" charset="0"/>
                <a:cs typeface="Helvetica" charset="0"/>
              </a:rPr>
              <a:t>Inconsistent grading and record-keeping.</a:t>
            </a:r>
            <a:endParaRPr lang="en-US" altLang="en-GB" dirty="0">
              <a:latin typeface="Helvetica" charset="0"/>
              <a:cs typeface="Helvetica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GB" dirty="0">
                <a:latin typeface="Helvetica" charset="0"/>
                <a:cs typeface="Helvetica" charset="0"/>
              </a:rPr>
              <a:t>Limited accessibility for students and professors.</a:t>
            </a:r>
            <a:endParaRPr lang="en-US" altLang="en-GB" dirty="0">
              <a:latin typeface="Helvetica" charset="0"/>
              <a:cs typeface="Helvetica" charset="0"/>
            </a:endParaRPr>
          </a:p>
          <a:p>
            <a:pPr algn="l">
              <a:lnSpc>
                <a:spcPct val="150000"/>
              </a:lnSpc>
            </a:pPr>
            <a:endParaRPr lang="en-US" altLang="en-GB" dirty="0">
              <a:latin typeface="Helvetica" charset="0"/>
              <a:cs typeface="Helvetica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6828155" y="1930400"/>
            <a:ext cx="5088255" cy="3415030"/>
          </a:xfrm>
          <a:prstGeom prst="rect">
            <a:avLst/>
          </a:prstGeom>
        </p:spPr>
        <p:txBody>
          <a:bodyPr wrap="square">
            <a:sp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charset="0"/>
                <a:cs typeface="Helvetica" charset="0"/>
              </a:rPr>
              <a:t>Automate Course Registration</a:t>
            </a:r>
            <a:r>
              <a:rPr 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charset="0"/>
                <a:cs typeface="Helvetica" charset="0"/>
              </a:rPr>
              <a:t>.</a:t>
            </a:r>
            <a:endParaRPr lang="en-US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charset="0"/>
              <a:cs typeface="Helvetica" charset="0"/>
            </a:endParaRPr>
          </a:p>
          <a:p>
            <a:pPr indent="0" algn="l">
              <a:buFont typeface="Arial" panose="020B0604020202020204" pitchFamily="34" charset="0"/>
              <a:buNone/>
            </a:pPr>
            <a:r>
              <a:rPr>
                <a:latin typeface="Helvetica" charset="0"/>
                <a:cs typeface="Helvetica" charset="0"/>
              </a:rPr>
              <a:t>Reduce errors and improve efficiency.</a:t>
            </a:r>
            <a:endParaRPr>
              <a:latin typeface="Helvetica" charset="0"/>
              <a:cs typeface="Helvetica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>
              <a:latin typeface="Helvetica" charset="0"/>
              <a:cs typeface="Helvetica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charset="0"/>
                <a:cs typeface="Helvetica" charset="0"/>
              </a:rPr>
              <a:t>Prevent Scheduling Conflicts</a:t>
            </a:r>
            <a:r>
              <a:rPr 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charset="0"/>
                <a:cs typeface="Helvetica" charset="0"/>
              </a:rPr>
              <a:t>.</a:t>
            </a:r>
            <a:endParaRPr lang="en-US"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charset="0"/>
              <a:cs typeface="Helvetica" charset="0"/>
            </a:endParaRPr>
          </a:p>
          <a:p>
            <a:pPr indent="0" algn="l">
              <a:buFont typeface="Arial" panose="020B0604020202020204" pitchFamily="34" charset="0"/>
              <a:buNone/>
            </a:pPr>
            <a:r>
              <a:rPr>
                <a:latin typeface="Helvetica" charset="0"/>
                <a:cs typeface="Helvetica" charset="0"/>
              </a:rPr>
              <a:t>Ensure classes do not overlap.</a:t>
            </a:r>
            <a:endParaRPr>
              <a:latin typeface="Helvetica" charset="0"/>
              <a:cs typeface="Helvetica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>
              <a:latin typeface="Helvetica" charset="0"/>
              <a:cs typeface="Helvetica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charset="0"/>
                <a:cs typeface="Helvetica" charset="0"/>
              </a:rPr>
              <a:t>Streamline Grading</a:t>
            </a:r>
            <a:endParaRPr>
              <a:latin typeface="Helvetica" charset="0"/>
              <a:cs typeface="Helvetica" charset="0"/>
            </a:endParaRPr>
          </a:p>
          <a:p>
            <a:pPr indent="0" algn="l">
              <a:buFont typeface="Arial" panose="020B0604020202020204" pitchFamily="34" charset="0"/>
              <a:buNone/>
            </a:pPr>
            <a:r>
              <a:rPr>
                <a:latin typeface="Helvetica" charset="0"/>
                <a:cs typeface="Helvetica" charset="0"/>
              </a:rPr>
              <a:t>Professors can input and update grades easily.</a:t>
            </a:r>
            <a:endParaRPr>
              <a:latin typeface="Helvetica" charset="0"/>
              <a:cs typeface="Helvetica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>
              <a:latin typeface="Helvetica" charset="0"/>
              <a:cs typeface="Helvetica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charset="0"/>
                <a:cs typeface="Helvetica" charset="0"/>
              </a:rPr>
              <a:t>I</a:t>
            </a:r>
            <a:r>
              <a:rPr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charset="0"/>
                <a:cs typeface="Helvetica" charset="0"/>
              </a:rPr>
              <a:t>mprove Data Security </a:t>
            </a:r>
            <a:endParaRPr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charset="0"/>
              <a:cs typeface="Helvetica" charset="0"/>
            </a:endParaRPr>
          </a:p>
          <a:p>
            <a:pPr indent="0" algn="l">
              <a:buFont typeface="Arial" panose="020B0604020202020204" pitchFamily="34" charset="0"/>
              <a:buNone/>
            </a:pPr>
            <a:r>
              <a:rPr>
                <a:latin typeface="Helvetica" charset="0"/>
                <a:cs typeface="Helvetica" charset="0"/>
              </a:rPr>
              <a:t>Manage access levels for students, professors, and admins.</a:t>
            </a:r>
            <a:endParaRPr>
              <a:latin typeface="Helvetica" charset="0"/>
              <a:cs typeface="Helvetica" charset="0"/>
            </a:endParaRPr>
          </a:p>
        </p:txBody>
      </p:sp>
      <p:sp>
        <p:nvSpPr>
          <p:cNvPr id="6" name="标题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981825" y="387350"/>
            <a:ext cx="4636770" cy="1307465"/>
          </a:xfrm>
          <a:prstGeom prst="rect">
            <a:avLst/>
          </a:prstGeom>
        </p:spPr>
        <p:txBody>
          <a:bodyPr vert="horz" wrap="square" lIns="0" tIns="0" rIns="0" bIns="0" rtlCol="0" anchor="b">
            <a:scene3d>
              <a:camera prst="orthographicFront"/>
              <a:lightRig rig="threePt" dir="t"/>
            </a:scene3d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kern="1200">
                <a:solidFill>
                  <a:schemeClr val="lt1">
                    <a:lumMod val="10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4000" u="sng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charset="0"/>
                <a:cs typeface="Helvetica" charset="0"/>
              </a:rPr>
              <a:t>PROJECT GOALS &amp; OBJECTIVES</a:t>
            </a:r>
            <a:endParaRPr lang="en-US" sz="4000" u="sng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charset="0"/>
              <a:cs typeface="Helvetica" charset="0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3839845" y="466090"/>
            <a:ext cx="4512310" cy="796290"/>
          </a:xfrm>
        </p:spPr>
        <p:txBody>
          <a:bodyPr>
            <a:normAutofit/>
            <a:scene3d>
              <a:camera prst="orthographicFront"/>
              <a:lightRig rig="threePt" dir="t"/>
            </a:scene3d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4400" u="sng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charset="0"/>
                <a:cs typeface="Helvetica" charset="0"/>
              </a:rPr>
              <a:t>TARGET USERS</a:t>
            </a:r>
            <a:endParaRPr lang="en-US" sz="4400" u="sng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charset="0"/>
              <a:cs typeface="Helvetica" charset="0"/>
            </a:endParaRPr>
          </a:p>
        </p:txBody>
      </p:sp>
      <p:sp>
        <p:nvSpPr>
          <p:cNvPr id="6" name="标题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3916045" y="3429000"/>
            <a:ext cx="4360545" cy="7874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  <a:scene3d>
              <a:camera prst="orthographicFront"/>
              <a:lightRig rig="threePt" dir="t"/>
            </a:scene3d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kern="1200">
                <a:solidFill>
                  <a:schemeClr val="lt1">
                    <a:lumMod val="10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4400" u="sng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charset="0"/>
                <a:cs typeface="Helvetica" charset="0"/>
              </a:rPr>
              <a:t>MAIN ENTITIES</a:t>
            </a:r>
            <a:endParaRPr lang="en-US" sz="4400" u="sng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charset="0"/>
              <a:cs typeface="Helvetica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1249680" y="1514475"/>
            <a:ext cx="8947785" cy="133794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b="1">
                <a:latin typeface="Helvetica" charset="0"/>
                <a:cs typeface="Helvetica" charset="0"/>
              </a:rPr>
              <a:t>Students</a:t>
            </a:r>
            <a:r>
              <a:rPr>
                <a:latin typeface="Helvetica" charset="0"/>
                <a:cs typeface="Helvetica" charset="0"/>
              </a:rPr>
              <a:t>: Register for courses, check schedules, view grades.</a:t>
            </a:r>
            <a:endParaRPr>
              <a:latin typeface="Helvetica" charset="0"/>
              <a:cs typeface="Helvetica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b="1">
                <a:latin typeface="Helvetica" charset="0"/>
                <a:cs typeface="Helvetica" charset="0"/>
              </a:rPr>
              <a:t>Professors</a:t>
            </a:r>
            <a:r>
              <a:rPr>
                <a:latin typeface="Helvetica" charset="0"/>
                <a:cs typeface="Helvetica" charset="0"/>
              </a:rPr>
              <a:t>: Manage courses, input grades, and view enrolled students.</a:t>
            </a:r>
            <a:endParaRPr>
              <a:latin typeface="Helvetica" charset="0"/>
              <a:cs typeface="Helvetica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b="1">
                <a:latin typeface="Helvetica" charset="0"/>
                <a:cs typeface="Helvetica" charset="0"/>
              </a:rPr>
              <a:t>Administrators</a:t>
            </a:r>
            <a:r>
              <a:rPr>
                <a:latin typeface="Helvetica" charset="0"/>
                <a:cs typeface="Helvetica" charset="0"/>
              </a:rPr>
              <a:t>: Oversee course offerings, faculty assignments, and schedules.</a:t>
            </a:r>
            <a:endParaRPr>
              <a:latin typeface="Helvetica" charset="0"/>
              <a:cs typeface="Helvetica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1249680" y="4364355"/>
            <a:ext cx="9525000" cy="1938020"/>
          </a:xfrm>
          <a:prstGeom prst="rect">
            <a:avLst/>
          </a:prstGeom>
        </p:spPr>
        <p:txBody>
          <a:bodyPr wrap="square">
            <a:spAutoFit/>
          </a:bodyPr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sz="1600" b="1">
                <a:latin typeface="Helvetica" charset="0"/>
                <a:cs typeface="Helvetica" charset="0"/>
              </a:rPr>
              <a:t>Students (PK: Student_ID) </a:t>
            </a:r>
            <a:r>
              <a:rPr sz="1600">
                <a:latin typeface="Helvetica" charset="0"/>
                <a:cs typeface="Helvetica" charset="0"/>
              </a:rPr>
              <a:t>→ Name, </a:t>
            </a:r>
            <a:r>
              <a:rPr lang="en-US" sz="1600">
                <a:latin typeface="Helvetica" charset="0"/>
                <a:cs typeface="Helvetica" charset="0"/>
              </a:rPr>
              <a:t>Department</a:t>
            </a:r>
            <a:r>
              <a:rPr sz="1600">
                <a:latin typeface="Helvetica" charset="0"/>
                <a:cs typeface="Helvetica" charset="0"/>
              </a:rPr>
              <a:t>, Email, Phone</a:t>
            </a:r>
            <a:endParaRPr sz="1600">
              <a:latin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sz="1600" b="1">
                <a:latin typeface="Helvetica" charset="0"/>
                <a:cs typeface="Helvetica" charset="0"/>
              </a:rPr>
              <a:t>Professors (PK: Professor_ID)</a:t>
            </a:r>
            <a:r>
              <a:rPr sz="1600">
                <a:latin typeface="Helvetica" charset="0"/>
                <a:cs typeface="Helvetica" charset="0"/>
              </a:rPr>
              <a:t> → Name, Department, Email</a:t>
            </a:r>
            <a:r>
              <a:rPr lang="en-US" sz="1600">
                <a:latin typeface="Helvetica" charset="0"/>
                <a:cs typeface="Helvetica" charset="0"/>
              </a:rPr>
              <a:t>, Phone</a:t>
            </a:r>
            <a:endParaRPr sz="1600">
              <a:latin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sz="1600" b="1">
                <a:latin typeface="Helvetica" charset="0"/>
                <a:cs typeface="Helvetica" charset="0"/>
              </a:rPr>
              <a:t>Courses (PK: Course_ID) </a:t>
            </a:r>
            <a:r>
              <a:rPr sz="1600">
                <a:latin typeface="Helvetica" charset="0"/>
                <a:cs typeface="Helvetica" charset="0"/>
              </a:rPr>
              <a:t>→ </a:t>
            </a:r>
            <a:r>
              <a:rPr sz="1600" b="1">
                <a:latin typeface="Helvetica" charset="0"/>
                <a:cs typeface="Helvetica" charset="0"/>
                <a:sym typeface="+mn-ea"/>
              </a:rPr>
              <a:t>FK: Professor_ID</a:t>
            </a:r>
            <a:r>
              <a:rPr lang="en-US" sz="1600">
                <a:latin typeface="Helvetica" charset="0"/>
                <a:cs typeface="Helvetica" charset="0"/>
              </a:rPr>
              <a:t>, </a:t>
            </a:r>
            <a:r>
              <a:rPr sz="1600">
                <a:latin typeface="Helvetica" charset="0"/>
                <a:cs typeface="Helvetica" charset="0"/>
              </a:rPr>
              <a:t>Name, Credits, Department</a:t>
            </a:r>
            <a:endParaRPr sz="1600">
              <a:latin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sz="1600" b="1">
                <a:latin typeface="Helvetica" charset="0"/>
                <a:cs typeface="Helvetica" charset="0"/>
              </a:rPr>
              <a:t>Enrollments (PK: Enrollment_ID) </a:t>
            </a:r>
            <a:r>
              <a:rPr sz="1600">
                <a:latin typeface="Helvetica" charset="0"/>
                <a:cs typeface="Helvetica" charset="0"/>
              </a:rPr>
              <a:t>→ </a:t>
            </a:r>
            <a:r>
              <a:rPr sz="1600" b="1">
                <a:latin typeface="Helvetica" charset="0"/>
                <a:cs typeface="Helvetica" charset="0"/>
              </a:rPr>
              <a:t>FK: Student_ID</a:t>
            </a:r>
            <a:r>
              <a:rPr sz="1600">
                <a:latin typeface="Helvetica" charset="0"/>
                <a:cs typeface="Helvetica" charset="0"/>
              </a:rPr>
              <a:t>, </a:t>
            </a:r>
            <a:r>
              <a:rPr sz="1600" b="1">
                <a:latin typeface="Helvetica" charset="0"/>
                <a:cs typeface="Helvetica" charset="0"/>
              </a:rPr>
              <a:t>FK: Course_ID</a:t>
            </a:r>
            <a:r>
              <a:rPr sz="1600">
                <a:latin typeface="Helvetica" charset="0"/>
                <a:cs typeface="Helvetica" charset="0"/>
              </a:rPr>
              <a:t>, Semester, Grade</a:t>
            </a:r>
            <a:endParaRPr sz="1600">
              <a:latin typeface="Helvetica" charset="0"/>
              <a:cs typeface="Helvetica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b="1">
                <a:latin typeface="Helvetica" charset="0"/>
                <a:cs typeface="Helvetica" charset="0"/>
              </a:rPr>
              <a:t>Schedules</a:t>
            </a:r>
            <a:r>
              <a:rPr sz="1600" b="1">
                <a:latin typeface="Helvetica" charset="0"/>
                <a:cs typeface="Helvetica" charset="0"/>
              </a:rPr>
              <a:t> (PK: Schedule_ID)</a:t>
            </a:r>
            <a:r>
              <a:rPr sz="1600">
                <a:latin typeface="Helvetica" charset="0"/>
                <a:cs typeface="Helvetica" charset="0"/>
              </a:rPr>
              <a:t> → </a:t>
            </a:r>
            <a:r>
              <a:rPr sz="1600" b="1">
                <a:latin typeface="Helvetica" charset="0"/>
                <a:cs typeface="Helvetica" charset="0"/>
              </a:rPr>
              <a:t>FK: Course_ID</a:t>
            </a:r>
            <a:r>
              <a:rPr sz="1600">
                <a:latin typeface="Helvetica" charset="0"/>
                <a:cs typeface="Helvetica" charset="0"/>
              </a:rPr>
              <a:t>, Room Number, Time Slot, Day</a:t>
            </a:r>
            <a:endParaRPr sz="1600">
              <a:latin typeface="Helvetica" charset="0"/>
              <a:cs typeface="Helvetica" charset="0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1682115" y="1597660"/>
            <a:ext cx="8829040" cy="372300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buFont typeface="Arial" panose="020B0604020202020204"/>
              <a:buChar char="•"/>
            </a:pPr>
            <a:r>
              <a:rPr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charset="0"/>
                <a:cs typeface="Helvetica" charset="0"/>
              </a:rPr>
              <a:t>Faster and error-free course registration.</a:t>
            </a:r>
            <a:endParaRPr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charset="0"/>
              <a:cs typeface="Helvetica" charset="0"/>
            </a:endParaRPr>
          </a:p>
          <a:p>
            <a:pPr indent="0">
              <a:buFont typeface="Arial" panose="020B0604020202020204"/>
              <a:buNone/>
            </a:pPr>
            <a:r>
              <a:rPr lang="en-US" altLang="en-GB" sz="1600">
                <a:latin typeface="Helvetica" charset="0"/>
                <a:cs typeface="Helvetica" charset="0"/>
              </a:rPr>
              <a:t>Students can enroll in courses seamlessly, reducing administrative workload.</a:t>
            </a:r>
            <a:endParaRPr lang="en-US" altLang="en-GB" sz="1600">
              <a:latin typeface="Helvetica" charset="0"/>
              <a:cs typeface="Helvetica" charset="0"/>
            </a:endParaRPr>
          </a:p>
          <a:p>
            <a:pPr indent="0">
              <a:buFont typeface="Arial" panose="020B0604020202020204"/>
              <a:buNone/>
            </a:pPr>
            <a:endParaRPr>
              <a:latin typeface="Helvetica" charset="0"/>
              <a:cs typeface="Helvetica" charset="0"/>
            </a:endParaRPr>
          </a:p>
          <a:p>
            <a:pPr>
              <a:buFont typeface="Arial" panose="020B0604020202020204"/>
              <a:buChar char="•"/>
            </a:pPr>
            <a:r>
              <a:rPr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charset="0"/>
                <a:cs typeface="Helvetica" charset="0"/>
              </a:rPr>
              <a:t>Automated conflict detection in scheduling.</a:t>
            </a:r>
            <a:endParaRPr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charset="0"/>
              <a:cs typeface="Helvetica" charset="0"/>
            </a:endParaRPr>
          </a:p>
          <a:p>
            <a:pPr indent="0">
              <a:buFont typeface="Arial" panose="020B0604020202020204"/>
              <a:buNone/>
            </a:pPr>
            <a:r>
              <a:rPr lang="en-US" altLang="en-GB" sz="1600">
                <a:latin typeface="Helvetica" charset="0"/>
                <a:cs typeface="Helvetica" charset="0"/>
              </a:rPr>
              <a:t>This prevents scheduling conflicts, ensuring students don’t enroll in multiple classes at the same time.</a:t>
            </a:r>
            <a:endParaRPr lang="en-US" altLang="en-GB">
              <a:latin typeface="Helvetica" charset="0"/>
              <a:cs typeface="Helvetica" charset="0"/>
            </a:endParaRPr>
          </a:p>
          <a:p>
            <a:pPr>
              <a:buFont typeface="Arial" panose="020B0604020202020204"/>
              <a:buChar char="•"/>
            </a:pPr>
            <a:endParaRPr>
              <a:latin typeface="Helvetica" charset="0"/>
              <a:cs typeface="Helvetica" charset="0"/>
            </a:endParaRPr>
          </a:p>
          <a:p>
            <a:pPr>
              <a:buFont typeface="Arial" panose="020B0604020202020204"/>
              <a:buChar char="•"/>
            </a:pPr>
            <a:r>
              <a:rPr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charset="0"/>
                <a:cs typeface="Helvetica" charset="0"/>
              </a:rPr>
              <a:t>Secure and centralized grade management.</a:t>
            </a:r>
            <a:endParaRPr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charset="0"/>
              <a:cs typeface="Helvetica" charset="0"/>
            </a:endParaRPr>
          </a:p>
          <a:p>
            <a:pPr indent="0">
              <a:buFont typeface="Arial" panose="020B0604020202020204"/>
              <a:buNone/>
            </a:pPr>
            <a:r>
              <a:rPr lang="en-US" altLang="en-GB" sz="1600">
                <a:latin typeface="Helvetica" charset="0"/>
                <a:cs typeface="Helvetica" charset="0"/>
              </a:rPr>
              <a:t>This reduces errors, eliminates lost records, and ensures students can access their grades easily.</a:t>
            </a:r>
            <a:endParaRPr lang="en-US" altLang="en-GB" sz="1600">
              <a:latin typeface="Helvetica" charset="0"/>
              <a:cs typeface="Helvetica" charset="0"/>
            </a:endParaRPr>
          </a:p>
          <a:p>
            <a:pPr>
              <a:buFont typeface="Arial" panose="020B0604020202020204"/>
              <a:buChar char="•"/>
            </a:pPr>
            <a:endParaRPr sz="1600">
              <a:latin typeface="Helvetica" charset="0"/>
              <a:cs typeface="Helvetica" charset="0"/>
            </a:endParaRPr>
          </a:p>
          <a:p>
            <a:pPr>
              <a:buFont typeface="Arial" panose="020B0604020202020204"/>
              <a:buChar char="•"/>
            </a:pPr>
            <a:r>
              <a:rPr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charset="0"/>
                <a:cs typeface="Helvetica" charset="0"/>
              </a:rPr>
              <a:t>Better coordination between students, professors, and administrators.</a:t>
            </a:r>
            <a:endParaRPr b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charset="0"/>
              <a:cs typeface="Helvetica" charset="0"/>
            </a:endParaRPr>
          </a:p>
          <a:p>
            <a:pPr indent="0">
              <a:buFont typeface="Arial" panose="020B0604020202020204"/>
              <a:buNone/>
            </a:pPr>
            <a:r>
              <a:rPr lang="en-US" altLang="en-GB" sz="1600">
                <a:latin typeface="Helvetica" charset="0"/>
                <a:cs typeface="Helvetica" charset="0"/>
              </a:rPr>
              <a:t>This protects sensitive data from unauthorized access.For example, students can only view their courses, professors can update grades, and administrators oversee course offerings.</a:t>
            </a:r>
            <a:endParaRPr lang="en-US" altLang="en-GB" sz="1600">
              <a:latin typeface="Helvetica" charset="0"/>
              <a:cs typeface="Helvetica" charset="0"/>
            </a:endParaRPr>
          </a:p>
        </p:txBody>
      </p:sp>
      <p:sp>
        <p:nvSpPr>
          <p:cNvPr id="5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806575" y="389890"/>
            <a:ext cx="8578850" cy="787400"/>
          </a:xfrm>
        </p:spPr>
        <p:txBody>
          <a:bodyPr>
            <a:normAutofit/>
            <a:scene3d>
              <a:camera prst="orthographicFront"/>
              <a:lightRig rig="threePt" dir="t"/>
            </a:scene3d>
          </a:bodyPr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4400" u="sng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charset="0"/>
                <a:cs typeface="Helvetica" charset="0"/>
              </a:rPr>
              <a:t>ANTICIPATED BENEFITS</a:t>
            </a:r>
            <a:endParaRPr lang="en-US" sz="4400" u="sng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charset="0"/>
              <a:cs typeface="Helvetica" charset="0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" name="标题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85800" y="2025650"/>
            <a:ext cx="10820400" cy="1809115"/>
          </a:xfrm>
          <a:prstGeom prst="rect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vert="horz" wrap="square" lIns="0" tIns="0" rIns="0" bIns="0" rtlCol="0" anchor="b">
            <a:normAutofit/>
            <a:scene3d>
              <a:camera prst="orthographicFront"/>
              <a:lightRig rig="threePt" dir="t"/>
            </a:scene3d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sz="5800" b="0" kern="1200">
                <a:solidFill>
                  <a:schemeClr val="lt1">
                    <a:lumMod val="100000"/>
                  </a:schemeClr>
                </a:solidFill>
                <a:latin typeface="+mj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indent="0" algn="ctr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sz="11500" b="1" dirty="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elvetica" charset="0"/>
                <a:cs typeface="Helvetica" charset="0"/>
              </a:rPr>
              <a:t>THANK YOU</a:t>
            </a:r>
            <a:endParaRPr lang="en-US" sz="11500" b="1" dirty="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elvetica" charset="0"/>
              <a:cs typeface="Helvetica" charset="0"/>
            </a:endParaRPr>
          </a:p>
        </p:txBody>
      </p:sp>
      <p:sp>
        <p:nvSpPr>
          <p:cNvPr id="12" name="署名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685800" y="5024120"/>
            <a:ext cx="10820400" cy="1340485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lt1">
                    <a:lumMod val="100000"/>
                  </a:schemeClr>
                </a:solidFill>
                <a:latin typeface="+mn-lt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538480" indent="-20637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>
                    <a:lumMod val="10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98830" indent="-1619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>
                    <a:lumMod val="10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30605" indent="-149225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lt1">
                    <a:lumMod val="10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35075" indent="-12700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lt1">
                    <a:lumMod val="10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sz="1600">
                <a:solidFill>
                  <a:schemeClr val="tx1"/>
                </a:solidFill>
                <a:latin typeface="Helvetica" charset="0"/>
                <a:ea typeface="Helvetica Neue" panose="020B0604020202020204"/>
                <a:cs typeface="Helvetica" charset="0"/>
                <a:sym typeface="Helvetica Neue" panose="020B0604020202020204"/>
              </a:rPr>
              <a:t>Database Development with PL/SQL INSY 8311</a:t>
            </a:r>
            <a:endParaRPr lang="en-US" sz="1600">
              <a:latin typeface="Helvetica" charset="0"/>
              <a:cs typeface="Helvetica" charset="0"/>
            </a:endParaRPr>
          </a:p>
          <a:p>
            <a:pPr marL="0" indent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sz="1600">
                <a:latin typeface="Helvetica" charset="0"/>
                <a:cs typeface="Helvetica" charset="0"/>
              </a:rPr>
              <a:t>Praise MUTIJIMA</a:t>
            </a:r>
            <a:endParaRPr lang="en-US" sz="1600">
              <a:latin typeface="Helvetica" charset="0"/>
              <a:cs typeface="Helvetica" charset="0"/>
            </a:endParaRPr>
          </a:p>
          <a:p>
            <a:pPr marL="0" indent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sz="1600">
                <a:latin typeface="Helvetica" charset="0"/>
                <a:cs typeface="Helvetica" charset="0"/>
              </a:rPr>
              <a:t>25954</a:t>
            </a:r>
            <a:endParaRPr lang="en-US" sz="1600">
              <a:latin typeface="Helvetica" charset="0"/>
              <a:cs typeface="Helvetica" charset="0"/>
            </a:endParaRPr>
          </a:p>
        </p:txBody>
      </p:sp>
      <p:sp>
        <p:nvSpPr>
          <p:cNvPr id="4" name="Google Shape;21;p3"/>
          <p:cNvSpPr/>
          <p:nvPr/>
        </p:nvSpPr>
        <p:spPr>
          <a:xfrm>
            <a:off x="2453005" y="321945"/>
            <a:ext cx="7286625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7000"/>
              </a:lnSpc>
              <a:spcBef>
                <a:spcPts val="0"/>
              </a:spcBef>
              <a:spcAft>
                <a:spcPts val="0"/>
              </a:spcAft>
              <a:buClr>
                <a:srgbClr val="000614"/>
              </a:buClr>
              <a:buSzPts val="2700"/>
              <a:buFont typeface="Manrope Medium"/>
              <a:buNone/>
            </a:pPr>
            <a:endParaRPr lang="en-US" sz="1600" i="0" u="none" strike="noStrike" cap="none">
              <a:solidFill>
                <a:schemeClr val="tx1"/>
              </a:solidFill>
              <a:latin typeface="Helvetica" charset="0"/>
              <a:ea typeface="Helvetica Neue" panose="020B0604020202020204"/>
              <a:cs typeface="Helvetica" charset="0"/>
              <a:sym typeface="Helvetica Neue" panose="020B0604020202020204"/>
            </a:endParaRPr>
          </a:p>
        </p:txBody>
      </p:sp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CHIP_GROUPID" val="62f21348295c1bf6da6fc98f"/>
  <p:tag name="KSO_WM_CHIP_XID" val="62f21364295c1bf6da6fc9a0"/>
  <p:tag name="KSO_WM_UNIT_DEC_AREA_ID" val="b7fe5e9e30d24f77aece748e64e74a43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6bd045f21eea4050a6fd342744c07f97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3.xml><?xml version="1.0" encoding="utf-8"?>
<p:tagLst xmlns:p="http://schemas.openxmlformats.org/presentationml/2006/main">
  <p:tag name="KSO_WM_CHIP_GROUPID" val="62f21348295c1bf6da6fc98f"/>
  <p:tag name="KSO_WM_CHIP_XID" val="62f21364295c1bf6da6fc996"/>
  <p:tag name="KSO_WM_UNIT_DEC_AREA_ID" val="a064e949e181447db59ae2bf88cda68e"/>
  <p:tag name="KSO_WM_CHIP_FILLAREA_FILL_RULE" val="{&quot;fill_align&quot;:&quot;c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2775527b5b424a3894032976e74227d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14.xml><?xml version="1.0" encoding="utf-8"?>
<p:tagLst xmlns:p="http://schemas.openxmlformats.org/presentationml/2006/main">
  <p:tag name="KSO_WM_CHIP_GROUPID" val="62f21348295c1bf6da6fc98f"/>
  <p:tag name="KSO_WM_CHIP_XID" val="62f21364295c1bf6da6fc995"/>
  <p:tag name="KSO_WM_UNIT_DEC_AREA_ID" val="a612d3ffd10a46beb25fa6e232f2bdaf"/>
  <p:tag name="KSO_WM_CHIP_FILLAREA_FILL_RULE" val="{&quot;fill_align&quot;:&quot;lb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604315f103048e8ae8817f10441536d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3.0"/>
  <p:tag name="KSO_WM_BEAUTIFY_FLAG" val="#wm#"/>
</p:tagLst>
</file>

<file path=ppt/tags/tag15.xml><?xml version="1.0" encoding="utf-8"?>
<p:tagLst xmlns:p="http://schemas.openxmlformats.org/presentationml/2006/main">
  <p:tag name="KSO_WM_CHIP_GROUPID" val="62f21348295c1bf6da6fc98f"/>
  <p:tag name="KSO_WM_CHIP_XID" val="62f21364295c1bf6da6fc994"/>
  <p:tag name="KSO_WM_UNIT_DEC_AREA_ID" val="349dad548e744e75800b45d3ae5e21bb"/>
  <p:tag name="KSO_WM_CHIP_FILLAREA_FILL_RULE" val="{&quot;fill_align&quot;:&quot;rt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48649e15246148879f18609705cddd5a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3*i*3"/>
  <p:tag name="KSO_WM_UNIT_LAYERLEVEL" val="1"/>
  <p:tag name="KSO_WM_TAG_VERSION" val="3.0"/>
  <p:tag name="KSO_WM_BEAUTIFY_FLAG" val="#wm#"/>
</p:tagLst>
</file>

<file path=ppt/tags/tag16.xml><?xml version="1.0" encoding="utf-8"?>
<p:tagLst xmlns:p="http://schemas.openxmlformats.org/presentationml/2006/main">
  <p:tag name="KSO_WM_CHIP_GROUPID" val="62f21348295c1bf6da6fc98f"/>
  <p:tag name="KSO_WM_CHIP_XID" val="62f21364295c1bf6da6fc993"/>
  <p:tag name="KSO_WM_UNIT_DEC_AREA_ID" val="aa2a09a0816447809b4f42233886b0e0"/>
  <p:tag name="KSO_WM_CHIP_FILLAREA_FILL_RULE" val="{&quot;fill_align&quot;:&quot;lt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c7c8cbf2b50442ab9b8f0965899d683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3*i*4"/>
  <p:tag name="KSO_WM_UNIT_LAYERLEVEL" val="1"/>
  <p:tag name="KSO_WM_TAG_VERSION" val="3.0"/>
  <p:tag name="KSO_WM_BEAUTIFY_FLAG" val="#wm#"/>
</p:tagLst>
</file>

<file path=ppt/tags/tag17.xml><?xml version="1.0" encoding="utf-8"?>
<p:tagLst xmlns:p="http://schemas.openxmlformats.org/presentationml/2006/main"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.xml><?xml version="1.0" encoding="utf-8"?>
<p:tagLst xmlns:p="http://schemas.openxmlformats.org/presentationml/2006/main">
  <p:tag name="KSO_WM_CHIP_GROUPID" val="62f21348295c1bf6da6fc98f"/>
  <p:tag name="KSO_WM_CHIP_XID" val="62f21364295c1bf6da6fc99f"/>
  <p:tag name="KSO_WM_UNIT_DEC_AREA_ID" val="89314f58d1b44e3697055986834a258f"/>
  <p:tag name="KSO_WM_CHIP_FILLAREA_FILL_RULE" val="{&quot;fill_align&quot;:&quot;cb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0ad55d273d094d8e8c339f31a9da97b8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1.xml><?xml version="1.0" encoding="utf-8"?>
<p:tagLst xmlns:p="http://schemas.openxmlformats.org/presentationml/2006/main">
  <p:tag name="KSO_WM_CHIP_GROUPID" val="62f21348295c1bf6da6fc98f"/>
  <p:tag name="KSO_WM_CHIP_XID" val="62f21364295c1bf6da6fc99b"/>
  <p:tag name="KSO_WM_UNIT_DEC_AREA_ID" val="c2c2c76809544bb1ae7e2124ecdcf31b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e5457cc402ca42ddb04ed2c8ad24ed89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22.xml><?xml version="1.0" encoding="utf-8"?>
<p:tagLst xmlns:p="http://schemas.openxmlformats.org/presentationml/2006/main">
  <p:tag name="KSO_WM_CHIP_GROUPID" val="62f21348295c1bf6da6fc98f"/>
  <p:tag name="KSO_WM_CHIP_XID" val="62f21364295c1bf6da6fc999"/>
  <p:tag name="KSO_WM_UNIT_DEC_AREA_ID" val="d7f6fdf254c74dbfb2abcb13e2fb5e4d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82acabc223fa4ff0a2896056eb7283f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4*i*2"/>
  <p:tag name="KSO_WM_UNIT_LAYERLEVEL" val="1"/>
  <p:tag name="KSO_WM_TAG_VERSION" val="3.0"/>
  <p:tag name="KSO_WM_BEAUTIFY_FLAG" val="#wm#"/>
</p:tagLst>
</file>

<file path=ppt/tags/tag23.xml><?xml version="1.0" encoding="utf-8"?>
<p:tagLst xmlns:p="http://schemas.openxmlformats.org/presentationml/2006/main">
  <p:tag name="KSO_WM_CHIP_GROUPID" val="62f21348295c1bf6da6fc98f"/>
  <p:tag name="KSO_WM_CHIP_XID" val="62f21364295c1bf6da6fc99a"/>
  <p:tag name="KSO_WM_UNIT_DEC_AREA_ID" val="44f92b04ddfa4c5c9aae70025c5edaa6"/>
  <p:tag name="KSO_WM_CHIP_FILLAREA_FILL_RULE" val="{&quot;fill_align&quot;:&quot;rb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68aaa8b8784e41fcb06bd94b94e70d94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4*i*3"/>
  <p:tag name="KSO_WM_UNIT_LAYERLEVEL" val="1"/>
  <p:tag name="KSO_WM_TAG_VERSION" val="3.0"/>
  <p:tag name="KSO_WM_BEAUTIFY_FLAG" val="#wm#"/>
</p:tagLst>
</file>

<file path=ppt/tags/tag2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</p:tagLst>
</file>

<file path=ppt/tags/tag25.xml><?xml version="1.0" encoding="utf-8"?>
<p:tagLst xmlns:p="http://schemas.openxmlformats.org/presentationml/2006/main">
  <p:tag name="KSO_WM_UNIT_PRESET_TEXT" val="节编号"/>
  <p:tag name="KSO_WM_UNIT_NOCLEAR" val="0"/>
  <p:tag name="KSO_WM_UNIT_VALUE" val="13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9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7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</p:tagLst>
</file>

<file path=ppt/tags/tag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</p:tagLst>
</file>

<file path=ppt/tags/tag30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</p:tagLst>
</file>

<file path=ppt/tags/tag3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5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</p:tagLst>
</file>

<file path=ppt/tags/tag36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</p:tagLst>
</file>

<file path=ppt/tags/tag3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</p:tagLst>
</file>

<file path=ppt/tags/tag38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</p:tagLst>
</file>

<file path=ppt/tags/tag39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50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58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</p:tagLst>
</file>

<file path=ppt/tags/tag59.xml><?xml version="1.0" encoding="utf-8"?>
<p:tagLst xmlns:p="http://schemas.openxmlformats.org/presentationml/2006/main">
  <p:tag name="KSO_WM_CHIP_GROUPID" val="62f21348295c1bf6da6fc98f"/>
  <p:tag name="KSO_WM_CHIP_XID" val="62f21364295c1bf6da6fc9a0"/>
  <p:tag name="KSO_WM_UNIT_DEC_AREA_ID" val="b7fe5e9e30d24f77aece748e64e74a43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6bd045f21eea4050a6fd342744c07f97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3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60.xml><?xml version="1.0" encoding="utf-8"?>
<p:tagLst xmlns:p="http://schemas.openxmlformats.org/presentationml/2006/main">
  <p:tag name="KSO_WM_CHIP_GROUPID" val="62f21348295c1bf6da6fc98f"/>
  <p:tag name="KSO_WM_CHIP_XID" val="62f21364295c1bf6da6fc997"/>
  <p:tag name="KSO_WM_UNIT_DEC_AREA_ID" val="6bc9c7ab13624c88a089ab14bf56b6ef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b6a67ed0a53453480986db390155c7c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1*i*2"/>
  <p:tag name="KSO_WM_UNIT_LAYERLEVEL" val="1"/>
  <p:tag name="KSO_WM_TAG_VERSION" val="3.0"/>
  <p:tag name="KSO_WM_BEAUTIFY_FLAG" val="#wm#"/>
</p:tagLst>
</file>

<file path=ppt/tags/tag61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</p:tagLst>
</file>

<file path=ppt/tags/tag62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5.xml><?xml version="1.0" encoding="utf-8"?>
<p:tagLst xmlns:p="http://schemas.openxmlformats.org/presentationml/2006/main">
  <p:tag name="KSO_WM_CHIP_GROUPID" val="62f21348295c1bf6da6fc98f"/>
  <p:tag name="KSO_WM_CHIP_XID" val="62f21364295c1bf6da6fc99e"/>
  <p:tag name="KSO_WM_UNIT_DEC_AREA_ID" val="9d3a61e87e0d48cca2ee399ce70f084f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8081e221799945c29236480b29c10cd8"/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0*i*1"/>
  <p:tag name="KSO_WM_UNIT_LAYERLEVEL" val="1"/>
  <p:tag name="KSO_WM_TAG_VERSION" val="3.0"/>
  <p:tag name="KSO_WM_BEAUTIFY_FLAG" val="#wm#"/>
</p:tagLst>
</file>

<file path=ppt/tags/tag66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3468"/>
</p:tagLst>
</file>

<file path=ppt/tags/tag67.xml><?xml version="1.0" encoding="utf-8"?>
<p:tagLst xmlns:p="http://schemas.openxmlformats.org/presentationml/2006/main">
  <p:tag name="KSO_WM_UNIT_SUBTYPE" val="a"/>
  <p:tag name="KSO_WM_UNIT_PRESET_TEXT" val="单击此处编辑母版文本样式&#10;第二级&#10;第三级&#10;第四级&#10;第五级"/>
  <p:tag name="KSO_WM_UNIT_NOCLEAR" val="0"/>
  <p:tag name="KSO_WM_UNIT_VALUE" val="35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3468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.xml><?xml version="1.0" encoding="utf-8"?>
<p:tagLst xmlns:p="http://schemas.openxmlformats.org/presentationml/2006/main">
  <p:tag name="KSO_WM_UNIT_SUBTYPE" val="b"/>
  <p:tag name="KSO_WM_UNIT_PRESET_TEXT" val="署名占位符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1.xml><?xml version="1.0" encoding="utf-8"?>
<p:tagLst xmlns:p="http://schemas.openxmlformats.org/presentationml/2006/main">
  <p:tag name="KSO_WM_SPECIAL_SOURCE" val="bdnull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3468"/>
  <p:tag name="KSO_WM_TEMPLATE_THUMBS_INDEX" val="1、9"/>
</p:tagLst>
</file>

<file path=ppt/tags/tag7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68_1*a*1"/>
  <p:tag name="KSO_WM_TEMPLATE_CATEGORY" val="custom"/>
  <p:tag name="KSO_WM_TEMPLATE_INDEX" val="20233468"/>
  <p:tag name="KSO_WM_UNIT_LAYERLEVEL" val="1"/>
  <p:tag name="KSO_WM_TAG_VERSION" val="3.0"/>
  <p:tag name="KSO_WM_BEAUTIFY_FLAG" val="#wm#"/>
  <p:tag name="KSO_WM_UNIT_PRESET_TEXT" val="The title goes here"/>
</p:tagLst>
</file>

<file path=ppt/tags/tag73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68_1*f*4"/>
  <p:tag name="KSO_WM_TEMPLATE_CATEGORY" val="custom"/>
  <p:tag name="KSO_WM_TEMPLATE_INDEX" val="20233468"/>
  <p:tag name="KSO_WM_UNIT_LAYERLEVEL" val="1"/>
  <p:tag name="KSO_WM_TAG_VERSION" val="3.0"/>
  <p:tag name="KSO_WM_BEAUTIFY_FLAG" val="#wm#"/>
  <p:tag name="KSO_WM_UNIT_PRESET_TEXT" val="Name"/>
</p:tagLst>
</file>

<file path=ppt/tags/tag74.xml><?xml version="1.0" encoding="utf-8"?>
<p:tagLst xmlns:p="http://schemas.openxmlformats.org/presentationml/2006/main">
  <p:tag name="KSO_WM_SPECIAL_SOURCE" val="bdnull"/>
  <p:tag name="KSO_WM_SLIDE_ID" val="custom20233468_1"/>
  <p:tag name="KSO_WM_TEMPLATE_SUBCATEGORY" val="29"/>
  <p:tag name="KSO_WM_TEMPLATE_MASTER_TYPE" val="0"/>
  <p:tag name="KSO_WM_TEMPLATE_COLOR_TYPE" val="0"/>
  <p:tag name="KSO_WM_SLIDE_TYPE" val="title"/>
  <p:tag name="KSO_WM_SLIDE_SUBTYPE" val="pureTxt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68"/>
  <p:tag name="KSO_WM_SLIDE_LAYOUT" val="a_f"/>
  <p:tag name="KSO_WM_SLIDE_LAYOUT_CNT" val="1_1"/>
  <p:tag name="KSO_WM_TEMPLATE_THUMBS_INDEX" val="1、9"/>
  <p:tag name="KSO_WM_SLIDE_THEME_ID" val="3319795"/>
  <p:tag name="KSO_WM_SLIDE_THEME_NAME" val="Z_20233468_Blue Blackboard"/>
</p:tagLst>
</file>

<file path=ppt/tags/tag7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68_1*a*1"/>
  <p:tag name="KSO_WM_TEMPLATE_CATEGORY" val="custom"/>
  <p:tag name="KSO_WM_TEMPLATE_INDEX" val="20233468"/>
  <p:tag name="KSO_WM_UNIT_LAYERLEVEL" val="1"/>
  <p:tag name="KSO_WM_TAG_VERSION" val="3.0"/>
  <p:tag name="KSO_WM_BEAUTIFY_FLAG" val="#wm#"/>
  <p:tag name="KSO_WM_UNIT_PRESET_TEXT" val="The title goes here"/>
</p:tagLst>
</file>

<file path=ppt/tags/tag7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68_1*a*1"/>
  <p:tag name="KSO_WM_TEMPLATE_CATEGORY" val="custom"/>
  <p:tag name="KSO_WM_TEMPLATE_INDEX" val="20233468"/>
  <p:tag name="KSO_WM_UNIT_LAYERLEVEL" val="1"/>
  <p:tag name="KSO_WM_TAG_VERSION" val="3.0"/>
  <p:tag name="KSO_WM_BEAUTIFY_FLAG" val="#wm#"/>
  <p:tag name="KSO_WM_UNIT_PRESET_TEXT" val="The title goes here"/>
</p:tagLst>
</file>

<file path=ppt/tags/tag7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68_1*a*1"/>
  <p:tag name="KSO_WM_TEMPLATE_CATEGORY" val="custom"/>
  <p:tag name="KSO_WM_TEMPLATE_INDEX" val="20233468"/>
  <p:tag name="KSO_WM_UNIT_LAYERLEVEL" val="1"/>
  <p:tag name="KSO_WM_TAG_VERSION" val="3.0"/>
  <p:tag name="KSO_WM_BEAUTIFY_FLAG" val="#wm#"/>
  <p:tag name="KSO_WM_UNIT_PRESET_TEXT" val="The title goes here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38007"/>
  <p:tag name="KSO_WM_SLIDE_TYPE" val="text"/>
</p:tagLst>
</file>

<file path=ppt/tags/tag7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68_1*a*1"/>
  <p:tag name="KSO_WM_TEMPLATE_CATEGORY" val="custom"/>
  <p:tag name="KSO_WM_TEMPLATE_INDEX" val="20233468"/>
  <p:tag name="KSO_WM_UNIT_LAYERLEVEL" val="1"/>
  <p:tag name="KSO_WM_TAG_VERSION" val="3.0"/>
  <p:tag name="KSO_WM_BEAUTIFY_FLAG" val="#wm#"/>
  <p:tag name="KSO_WM_UNIT_PRESET_TEXT" val="The title goes here"/>
</p:tagLst>
</file>

<file path=ppt/tags/tag8.xml><?xml version="1.0" encoding="utf-8"?>
<p:tagLst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8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68_1*a*1"/>
  <p:tag name="KSO_WM_TEMPLATE_CATEGORY" val="custom"/>
  <p:tag name="KSO_WM_TEMPLATE_INDEX" val="20233468"/>
  <p:tag name="KSO_WM_UNIT_LAYERLEVEL" val="1"/>
  <p:tag name="KSO_WM_TAG_VERSION" val="3.0"/>
  <p:tag name="KSO_WM_BEAUTIFY_FLAG" val="#wm#"/>
  <p:tag name="KSO_WM_UNIT_PRESET_TEXT" val="The title goes here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38007"/>
  <p:tag name="KSO_WM_SLIDE_TYPE" val="text"/>
</p:tagLst>
</file>

<file path=ppt/tags/tag8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68_1*a*1"/>
  <p:tag name="KSO_WM_TEMPLATE_CATEGORY" val="custom"/>
  <p:tag name="KSO_WM_TEMPLATE_INDEX" val="20233468"/>
  <p:tag name="KSO_WM_UNIT_LAYERLEVEL" val="1"/>
  <p:tag name="KSO_WM_TAG_VERSION" val="3.0"/>
  <p:tag name="KSO_WM_BEAUTIFY_FLAG" val="#wm#"/>
  <p:tag name="KSO_WM_UNIT_PRESET_TEXT" val="The title goes here"/>
</p:tagLst>
</file>

<file path=ppt/tags/tag83.xml><?xml version="1.0" encoding="utf-8"?>
<p:tagLst xmlns:p="http://schemas.openxmlformats.org/presentationml/2006/main">
  <p:tag name="KSO_WM_BEAUTIFY_FLAG" val="#wm#"/>
  <p:tag name="KSO_WM_TEMPLATE_CATEGORY" val="custom"/>
  <p:tag name="KSO_WM_TEMPLATE_INDEX" val="20238007"/>
</p:tagLst>
</file>

<file path=ppt/tags/tag8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68_1*a*1"/>
  <p:tag name="KSO_WM_TEMPLATE_CATEGORY" val="custom"/>
  <p:tag name="KSO_WM_TEMPLATE_INDEX" val="20233468"/>
  <p:tag name="KSO_WM_UNIT_LAYERLEVEL" val="1"/>
  <p:tag name="KSO_WM_TAG_VERSION" val="3.0"/>
  <p:tag name="KSO_WM_BEAUTIFY_FLAG" val="#wm#"/>
  <p:tag name="KSO_WM_UNIT_PRESET_TEXT" val="The title goes here"/>
</p:tagLst>
</file>

<file path=ppt/tags/tag85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68_1*f*4"/>
  <p:tag name="KSO_WM_TEMPLATE_CATEGORY" val="custom"/>
  <p:tag name="KSO_WM_TEMPLATE_INDEX" val="20233468"/>
  <p:tag name="KSO_WM_UNIT_LAYERLEVEL" val="1"/>
  <p:tag name="KSO_WM_TAG_VERSION" val="3.0"/>
  <p:tag name="KSO_WM_BEAUTIFY_FLAG" val="#wm#"/>
  <p:tag name="KSO_WM_UNIT_PRESET_TEXT" val="Name"/>
</p:tagLst>
</file>

<file path=ppt/tags/tag86.xml><?xml version="1.0" encoding="utf-8"?>
<p:tagLst xmlns:p="http://schemas.openxmlformats.org/presentationml/2006/main">
  <p:tag name="KSO_WM_BEAUTIFY_FLAG" val="#wm#"/>
  <p:tag name="KSO_WM_TEMPLATE_CATEGORY" val="custom"/>
  <p:tag name="KSO_WM_TEMPLATE_INDEX" val="20238007"/>
</p:tagLst>
</file>

<file path=ppt/tags/tag87.xml><?xml version="1.0" encoding="utf-8"?>
<p:tagLst xmlns:p="http://schemas.openxmlformats.org/presentationml/2006/main">
  <p:tag name="KSO_WM_PRESENTATION_SOURCE" val="WPPAIGeneratePPT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自定义 2707">
      <a:dk1>
        <a:srgbClr val="000000"/>
      </a:dk1>
      <a:lt1>
        <a:srgbClr val="FFFFFF"/>
      </a:lt1>
      <a:dk2>
        <a:srgbClr val="29363B"/>
      </a:dk2>
      <a:lt2>
        <a:srgbClr val="FFFFFF"/>
      </a:lt2>
      <a:accent1>
        <a:srgbClr val="87A5C7"/>
      </a:accent1>
      <a:accent2>
        <a:srgbClr val="9EAAB0"/>
      </a:accent2>
      <a:accent3>
        <a:srgbClr val="F1AF97"/>
      </a:accent3>
      <a:accent4>
        <a:srgbClr val="C1B7B8"/>
      </a:accent4>
      <a:accent5>
        <a:srgbClr val="D6B8B2"/>
      </a:accent5>
      <a:accent6>
        <a:srgbClr val="E6AFA2"/>
      </a:accent6>
      <a:hlink>
        <a:srgbClr val="304FFE"/>
      </a:hlink>
      <a:folHlink>
        <a:srgbClr val="492067"/>
      </a:folHlink>
    </a:clrScheme>
    <a:fontScheme name="字体-立体">
      <a:majorFont>
        <a:latin typeface="Nunito Sans ExtraBold"/>
        <a:ea typeface="Nunito Sans ExtraBold"/>
        <a:cs typeface=""/>
      </a:majorFont>
      <a:minorFont>
        <a:latin typeface="Nunito Sans"/>
        <a:ea typeface="Nunito San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2093</Words>
  <Application>WPS Presentation</Application>
  <PresentationFormat>Widescreen</PresentationFormat>
  <Paragraphs>68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</vt:i4>
      </vt:variant>
    </vt:vector>
  </HeadingPairs>
  <TitlesOfParts>
    <vt:vector size="20" baseType="lpstr">
      <vt:lpstr>Arial</vt:lpstr>
      <vt:lpstr>SimSun</vt:lpstr>
      <vt:lpstr>Wingdings</vt:lpstr>
      <vt:lpstr>Helvetica</vt:lpstr>
      <vt:lpstr>Helvetica Neue</vt:lpstr>
      <vt:lpstr>Manrope Medium</vt:lpstr>
      <vt:lpstr>Arial</vt:lpstr>
      <vt:lpstr>Microsoft YaHei</vt:lpstr>
      <vt:lpstr>Arial Unicode MS</vt:lpstr>
      <vt:lpstr>Amsterdam</vt:lpstr>
      <vt:lpstr>Nunito Sans ExtraBold</vt:lpstr>
      <vt:lpstr>Nunito Sans</vt:lpstr>
      <vt:lpstr>Calibri</vt:lpstr>
      <vt:lpstr>Office Theme</vt:lpstr>
      <vt:lpstr>2_Office Theme</vt:lpstr>
      <vt:lpstr>University Course Management System</vt:lpstr>
      <vt:lpstr>PROBLEM</vt:lpstr>
      <vt:lpstr>TARGET USERS</vt:lpstr>
      <vt:lpstr>ANTICIPATED BENEFITS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University Course Management System</dc:title>
  <dc:creator>USER</dc:creator>
  <cp:lastModifiedBy>Mutijima Praise</cp:lastModifiedBy>
  <cp:revision>16</cp:revision>
  <dcterms:created xsi:type="dcterms:W3CDTF">2025-03-21T14:52:00Z</dcterms:created>
  <dcterms:modified xsi:type="dcterms:W3CDTF">2025-03-23T17:11:07Z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AD3700DD2F5A4E6D9A9EB2EED0B96ECE_13</vt:lpwstr>
  </property>
  <property fmtid="{D5CDD505-2E9C-101B-9397-08002B2CF9AE}" pid="3" name="KSOProductBuildVer">
    <vt:lpwstr>2057-12.2.0.20348</vt:lpwstr>
  </property>
</Properties>
</file>

<file path=docProps/thumbnail.jpeg>
</file>